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1"/>
  </p:sldMasterIdLst>
  <p:sldIdLst>
    <p:sldId id="256" r:id="rId2"/>
    <p:sldId id="308" r:id="rId3"/>
    <p:sldId id="265" r:id="rId4"/>
    <p:sldId id="281" r:id="rId5"/>
    <p:sldId id="278" r:id="rId6"/>
    <p:sldId id="282" r:id="rId7"/>
    <p:sldId id="284" r:id="rId8"/>
    <p:sldId id="293" r:id="rId9"/>
    <p:sldId id="294" r:id="rId10"/>
    <p:sldId id="304" r:id="rId11"/>
    <p:sldId id="311" r:id="rId12"/>
    <p:sldId id="258" r:id="rId13"/>
    <p:sldId id="305" r:id="rId14"/>
    <p:sldId id="309" r:id="rId15"/>
    <p:sldId id="288" r:id="rId16"/>
    <p:sldId id="289" r:id="rId17"/>
    <p:sldId id="290" r:id="rId18"/>
    <p:sldId id="291" r:id="rId19"/>
    <p:sldId id="292" r:id="rId20"/>
    <p:sldId id="262" r:id="rId21"/>
    <p:sldId id="297" r:id="rId22"/>
    <p:sldId id="298" r:id="rId23"/>
    <p:sldId id="295" r:id="rId24"/>
    <p:sldId id="296" r:id="rId25"/>
    <p:sldId id="301" r:id="rId26"/>
    <p:sldId id="302" r:id="rId27"/>
    <p:sldId id="299" r:id="rId28"/>
    <p:sldId id="303" r:id="rId29"/>
    <p:sldId id="30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67"/>
    <p:restoredTop sz="95865"/>
  </p:normalViewPr>
  <p:slideViewPr>
    <p:cSldViewPr snapToGrid="0">
      <p:cViewPr>
        <p:scale>
          <a:sx n="70" d="100"/>
          <a:sy n="70" d="100"/>
        </p:scale>
        <p:origin x="1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73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23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3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94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1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5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14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1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608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929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0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3E62-9841-CF8A-762A-F1A82CD4C1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Z" sz="3200" dirty="0"/>
              <a:t>Qulaqcıq fibrilyasiyası zamanı ritm yoxsa sürət kontrolu </a:t>
            </a:r>
            <a:r>
              <a:rPr lang="ru-RU" sz="3200" dirty="0"/>
              <a:t>?</a:t>
            </a:r>
            <a:br>
              <a:rPr lang="en-AZ" sz="3200" dirty="0"/>
            </a:br>
            <a:r>
              <a:rPr lang="en-AZ" sz="3200" dirty="0"/>
              <a:t>hANSI DAHA ÜSTÜNDÜr</a:t>
            </a:r>
            <a:r>
              <a:rPr lang="ru-RU" sz="3200" dirty="0"/>
              <a:t>?</a:t>
            </a:r>
            <a:endParaRPr lang="en-AZ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8D037-689C-2DAE-F81C-C98E9100F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346222"/>
            <a:ext cx="9070848" cy="857956"/>
          </a:xfrm>
        </p:spPr>
        <p:txBody>
          <a:bodyPr>
            <a:normAutofit/>
          </a:bodyPr>
          <a:lstStyle/>
          <a:p>
            <a:r>
              <a:rPr lang="en-AZ" dirty="0"/>
              <a:t>Dr .Aytən Hacılı</a:t>
            </a:r>
          </a:p>
          <a:p>
            <a:r>
              <a:rPr lang="en-AZ" dirty="0"/>
              <a:t>Bakı sağlamlıq Mərkəzi</a:t>
            </a:r>
          </a:p>
        </p:txBody>
      </p:sp>
    </p:spTree>
    <p:extLst>
      <p:ext uri="{BB962C8B-B14F-4D97-AF65-F5344CB8AC3E}">
        <p14:creationId xmlns:p14="http://schemas.microsoft.com/office/powerpoint/2010/main" val="3489852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6E25-4166-7BDD-551B-02AF6B653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FE9679-A970-51F7-0205-00FBF9B55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324" y="1343026"/>
            <a:ext cx="9667875" cy="48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4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4D45-ECD7-F770-331C-0534EB9C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36A92-09C7-7F07-63A1-DCCC3A345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042416"/>
            <a:ext cx="7114032" cy="49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7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255B-1654-E0E0-5D6B-CABC0337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7CF35C-2A8F-292B-FAB6-ABCFFF92D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952" y="642594"/>
            <a:ext cx="8375904" cy="557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77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EDE2-5226-1ACF-3142-B4873A01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EA0785-D74B-A47F-7ECB-586673B93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736" y="1408176"/>
            <a:ext cx="9637776" cy="422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3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FB23E-5128-ADB8-383B-F87F9D19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E97FE0-3B4A-B995-EAFD-C6D6576D2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064" y="1536192"/>
            <a:ext cx="5157216" cy="44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9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E2CCA-41E0-82A5-013F-E140162E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1B4E-B301-9D2E-0D1D-6582900BC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E3D52-FDD4-D7D0-DE72-1FDB9D03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830" y="654786"/>
            <a:ext cx="6852723" cy="572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9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CF6C-A2B7-8AD1-6557-38FFF6BC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A4AA9E-B56A-6819-B13C-4F6309A19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779" y="998483"/>
            <a:ext cx="8071945" cy="49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7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BB68C-2C0F-8241-8E52-4F375764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1E4C46-5587-F827-21A6-7BF735666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759" y="966952"/>
            <a:ext cx="8492358" cy="50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EFF1B-9DB5-12E5-F113-E94FFC647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8F2065-71B3-7C22-7260-1B97246F6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697" y="642594"/>
            <a:ext cx="8418786" cy="53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75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7E9F-7821-47F6-A846-643FA982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D65EDD-0473-5530-0425-3FEDAEA88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552715"/>
            <a:ext cx="10058400" cy="30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C0EF-4477-B84F-823B-39FC0D06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sz="3200" dirty="0"/>
              <a:t>Səyirici aritmiyanın dəyərləndirilməsi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D3158-C12D-3741-B12D-F8D021EA5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4FC98-F20F-E142-BF83-DB1B07300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581664"/>
            <a:ext cx="10299700" cy="523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17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7126-5A40-5F55-F64C-15EF31C19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REPOSİ tədqiqatı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B9E0CC-7C6E-A246-269D-D91B48BFE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008" y="1702496"/>
            <a:ext cx="4674992" cy="39322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02EAB-8B73-F496-F43F-DC07B27D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88" y="2256545"/>
            <a:ext cx="53721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7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1763-9323-9BE0-D8C8-CA50E4EC7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BAE75-1E5A-3A37-4AA1-73C789299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936" y="1328394"/>
            <a:ext cx="6851904" cy="4462907"/>
          </a:xfrm>
        </p:spPr>
      </p:pic>
    </p:spTree>
    <p:extLst>
      <p:ext uri="{BB962C8B-B14F-4D97-AF65-F5344CB8AC3E}">
        <p14:creationId xmlns:p14="http://schemas.microsoft.com/office/powerpoint/2010/main" val="2662123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3F48-6730-B734-6F57-5B613D25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Klinik hal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F26E2-F030-47EF-9436-49F33C48A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40 yaş qadın xəstə.Təcili yardıma döyüntü tutması ilə müraciət edir.</a:t>
            </a:r>
          </a:p>
          <a:p>
            <a:r>
              <a:rPr lang="en-AZ" dirty="0"/>
              <a:t>A/T-70/30 mmHg,Ps-160-180 v/dəq</a:t>
            </a:r>
          </a:p>
          <a:p>
            <a:r>
              <a:rPr lang="en-AZ" dirty="0"/>
              <a:t>1 l maye ,amiodaron ,3 kardioversiya cəhdi .Sonuncu effektiv </a:t>
            </a:r>
          </a:p>
          <a:p>
            <a:r>
              <a:rPr lang="en-US" dirty="0"/>
              <a:t>S</a:t>
            </a:r>
            <a:r>
              <a:rPr lang="en-AZ" dirty="0"/>
              <a:t>onda 3 l maye köçürülüb.</a:t>
            </a:r>
          </a:p>
          <a:p>
            <a:r>
              <a:rPr lang="en-US" dirty="0"/>
              <a:t>I</a:t>
            </a:r>
            <a:r>
              <a:rPr lang="en-AZ" dirty="0"/>
              <a:t>notrop əks-göstərişdir.yalnız fenilefrin istifadə edilə bilər.</a:t>
            </a:r>
          </a:p>
        </p:txBody>
      </p:sp>
    </p:spTree>
    <p:extLst>
      <p:ext uri="{BB962C8B-B14F-4D97-AF65-F5344CB8AC3E}">
        <p14:creationId xmlns:p14="http://schemas.microsoft.com/office/powerpoint/2010/main" val="676077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CEF5-05E1-FAC2-6907-EFEFCF3E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HKMP +AFib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D2129-E5A9-477E-7E47-DEA08A32D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20-30 % HKMP xəstələrdə Afib rast gəlinir.</a:t>
            </a:r>
          </a:p>
          <a:p>
            <a:r>
              <a:rPr lang="en-AZ" dirty="0"/>
              <a:t>HKMP zamanı remodelinq LA  təzyiqinin artmasına ,remodelinq və LA fibroza səbəb olur</a:t>
            </a:r>
          </a:p>
          <a:p>
            <a:r>
              <a:rPr lang="en-AZ" dirty="0"/>
              <a:t>ÜÇ +AFİB daha yüksək morbidlik və mortaliteye səbəbdir</a:t>
            </a:r>
          </a:p>
          <a:p>
            <a:r>
              <a:rPr lang="en-AZ" dirty="0"/>
              <a:t>Daha simptomatik olduğu üçün ritm kontrol strategiyası məqsədəuyğundur</a:t>
            </a:r>
          </a:p>
          <a:p>
            <a:r>
              <a:rPr lang="en-AZ" dirty="0"/>
              <a:t>6 illik təqibdə təxminən 30 % xəstədə tək prosedurdan sonra sinus ritmi əldə edildi.68 % təkrari ablasiya ehtiyacı olub .</a:t>
            </a:r>
          </a:p>
          <a:p>
            <a:r>
              <a:rPr lang="en-AZ" dirty="0"/>
              <a:t>Təkrarlanan AF epizodları ÜÇ –nı azaltsa da ,kardiovaskulyar mortallığa təsiri yoxdur</a:t>
            </a:r>
          </a:p>
          <a:p>
            <a:r>
              <a:rPr lang="en-AZ" dirty="0"/>
              <a:t>HKMP xəstələrdə antiaritmik istifadəsi də məhduddur</a:t>
            </a:r>
          </a:p>
          <a:p>
            <a:endParaRPr lang="en-AZ" dirty="0"/>
          </a:p>
        </p:txBody>
      </p:sp>
    </p:spTree>
    <p:extLst>
      <p:ext uri="{BB962C8B-B14F-4D97-AF65-F5344CB8AC3E}">
        <p14:creationId xmlns:p14="http://schemas.microsoft.com/office/powerpoint/2010/main" val="223746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94311-1890-6751-139F-B42E9537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35C9D-041D-8F37-CA05-CC0F5CC3B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HKMP xəstələrində LA remodelinq sürətli baş verdiyi üçün erkən ablasiya məqsədəuyğun ola bilər.(EARLY-AF,STOP-AF,EAST-AFNET4  tədqiqatları)</a:t>
            </a:r>
          </a:p>
          <a:p>
            <a:r>
              <a:rPr lang="en-AZ" dirty="0"/>
              <a:t>HKMP –də remodelinqə təsiri sübut edilmiş dərmanların istifadəsi(mavacamten,ACE inh.)</a:t>
            </a:r>
          </a:p>
          <a:p>
            <a:r>
              <a:rPr lang="en-AZ" dirty="0"/>
              <a:t>Həyat tərzi dəyişikliyi və ikincili profilaktika</a:t>
            </a:r>
          </a:p>
          <a:p>
            <a:r>
              <a:rPr lang="en-AZ" dirty="0"/>
              <a:t>lA remodelinqi nəzərə alaraq daha uyğun ablasiya strategiyası və enerji mənbəyi seçmək</a:t>
            </a:r>
          </a:p>
        </p:txBody>
      </p:sp>
    </p:spTree>
    <p:extLst>
      <p:ext uri="{BB962C8B-B14F-4D97-AF65-F5344CB8AC3E}">
        <p14:creationId xmlns:p14="http://schemas.microsoft.com/office/powerpoint/2010/main" val="3660848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DF54-FAE7-2368-4EF9-39D04258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3841D4-79C5-F41E-549A-F58AF4E41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329" y="642594"/>
            <a:ext cx="7543800" cy="574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36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7CCA-0051-74E1-6DF6-C35780C41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798569-9920-3B90-DBD0-0A59D4044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971" y="1861457"/>
            <a:ext cx="6874329" cy="35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87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999F9-1C7A-D663-3AA2-45B44193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4D7EB2-B0A1-9C3B-4917-945637A93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488" y="1207008"/>
            <a:ext cx="7839455" cy="48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8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C34C-82C5-39C5-4644-E01C51F2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21AB5-51F2-E29B-6DDB-2DA229CC9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LA həcm yüklənməsi elektriki remodelinqə</a:t>
            </a:r>
          </a:p>
          <a:p>
            <a:pPr marL="0" indent="0">
              <a:buNone/>
            </a:pPr>
            <a:r>
              <a:rPr lang="en-AZ" dirty="0"/>
              <a:t>səbəb olur(refrekter period qısalır,slow conduction )</a:t>
            </a:r>
          </a:p>
          <a:p>
            <a:r>
              <a:rPr lang="en-AZ" dirty="0"/>
              <a:t>Elektriki remodelinq-struktur remodelinq</a:t>
            </a:r>
          </a:p>
          <a:p>
            <a:r>
              <a:rPr lang="en-US" dirty="0"/>
              <a:t>A</a:t>
            </a:r>
            <a:r>
              <a:rPr lang="en-AZ" dirty="0"/>
              <a:t>dətən persistentdir və pulmonar vena </a:t>
            </a:r>
          </a:p>
          <a:p>
            <a:pPr marL="0" indent="0">
              <a:buNone/>
            </a:pPr>
            <a:r>
              <a:rPr lang="en-US" dirty="0"/>
              <a:t>m</a:t>
            </a:r>
            <a:r>
              <a:rPr lang="en-AZ" dirty="0"/>
              <a:t>ənbəyi azdır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9A4F99-C634-BFA8-A572-B1969597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05798"/>
            <a:ext cx="5428024" cy="32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9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6EDB-A455-DF5C-B59C-85DBEA13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Z" dirty="0"/>
              <a:t>     </a:t>
            </a:r>
            <a:br>
              <a:rPr lang="en-AZ" dirty="0"/>
            </a:br>
            <a:br>
              <a:rPr lang="en-AZ" dirty="0"/>
            </a:br>
            <a:br>
              <a:rPr lang="en-AZ" dirty="0"/>
            </a:br>
            <a:br>
              <a:rPr lang="en-AZ" dirty="0"/>
            </a:br>
            <a:r>
              <a:rPr lang="en-AZ" dirty="0"/>
              <a:t>     Diqqətiniz üçün </a:t>
            </a:r>
            <a:br>
              <a:rPr lang="en-AZ" dirty="0"/>
            </a:br>
            <a:r>
              <a:rPr lang="en-AZ" dirty="0"/>
              <a:t>       minnətdaram</a:t>
            </a:r>
          </a:p>
        </p:txBody>
      </p:sp>
    </p:spTree>
    <p:extLst>
      <p:ext uri="{BB962C8B-B14F-4D97-AF65-F5344CB8AC3E}">
        <p14:creationId xmlns:p14="http://schemas.microsoft.com/office/powerpoint/2010/main" val="136112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3EDC-1FCA-E642-9E11-6705FBDC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B1E697-8191-1B49-9BE7-C682FF625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134" y="516195"/>
            <a:ext cx="10293626" cy="58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FC9B2-8D00-663B-D9AF-F6CAEA215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AZ" dirty="0"/>
              <a:t>aha simptomatik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A3908-CFE5-7198-FF3C-B83D5A83C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Z" sz="2800" dirty="0"/>
              <a:t>Klinik təqdimat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8467E-7A9F-A750-1256-96807B24D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AZ" dirty="0"/>
              <a:t>avan&gt;yaşlı</a:t>
            </a:r>
          </a:p>
          <a:p>
            <a:r>
              <a:rPr lang="en-US" dirty="0"/>
              <a:t>P</a:t>
            </a:r>
            <a:r>
              <a:rPr lang="en-AZ" dirty="0"/>
              <a:t>aroksizmal&gt;persistent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968E681-E03F-C090-01E9-B69865140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11" y="1569156"/>
            <a:ext cx="3273778" cy="44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9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60A95-B86C-2B48-A078-8AE66642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9981C0-75DD-DD47-A7D8-F04597193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237874"/>
            <a:ext cx="9978189" cy="26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20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97A0F-9543-18B3-B96C-36575378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1F4980-CBB5-23E5-CD5A-E13FD65CF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225919"/>
            <a:ext cx="3544613" cy="2385110"/>
          </a:xfrm>
        </p:spPr>
      </p:pic>
    </p:spTree>
    <p:extLst>
      <p:ext uri="{BB962C8B-B14F-4D97-AF65-F5344CB8AC3E}">
        <p14:creationId xmlns:p14="http://schemas.microsoft.com/office/powerpoint/2010/main" val="358608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97A0F-9543-18B3-B96C-36575378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1F4980-CBB5-23E5-CD5A-E13FD65CF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225919"/>
            <a:ext cx="3544613" cy="238511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9032D-EB62-398D-BD1A-2B75C240B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828" y="1303283"/>
            <a:ext cx="4319751" cy="23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5108-6A75-0889-7480-DBB81E45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FE1590-2765-3338-B4A7-BEF19EF56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4" y="342557"/>
            <a:ext cx="9572625" cy="3343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73F04-2181-FFD4-38FC-5E4FB230A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3685831"/>
            <a:ext cx="9572624" cy="291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8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7000E-218F-27DD-6E06-E08FB501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v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F6627E-3A32-3E42-7386-66B51D1BC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947394"/>
            <a:ext cx="84963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25DD9-0659-4D06-84C6-AA52FF8E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14194"/>
            <a:ext cx="8496300" cy="1954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AB21B6-679F-7AD7-2D4E-7B0F44B73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968929"/>
            <a:ext cx="8496300" cy="176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851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{7304DDD0-90EE-8140-AB1E-F182C043BBF8}tf10001067</Template>
  <TotalTime>2610</TotalTime>
  <Words>266</Words>
  <Application>Microsoft Macintosh PowerPoint</Application>
  <PresentationFormat>Widescreen</PresentationFormat>
  <Paragraphs>34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Century Gothic</vt:lpstr>
      <vt:lpstr>Garamond</vt:lpstr>
      <vt:lpstr>Savon</vt:lpstr>
      <vt:lpstr>Qulaqcıq fibrilyasiyası zamanı ritm yoxsa sürət kontrolu ? hANSI DAHA ÜSTÜNDÜr?</vt:lpstr>
      <vt:lpstr>Səyirici aritmiyanın dəyərləndirilməsi</vt:lpstr>
      <vt:lpstr>PowerPoint Presentation</vt:lpstr>
      <vt:lpstr>Daha simptomatik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REPOSİ tədqiqatı</vt:lpstr>
      <vt:lpstr>PowerPoint Presentation</vt:lpstr>
      <vt:lpstr>Klinik hal</vt:lpstr>
      <vt:lpstr>HKMP +AFib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Diqqətiniz üçün         minnətdaram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Qulaqcıq fibrilyasiyası zamanı ritm yoxsa sürət kontrolu  hANSI DAHA ÜSTÜNDÜr</dc:title>
  <dc:creator>Aytan HACILI</dc:creator>
  <cp:lastModifiedBy>Aytan HACILI</cp:lastModifiedBy>
  <cp:revision>8</cp:revision>
  <dcterms:created xsi:type="dcterms:W3CDTF">2022-09-18T17:14:06Z</dcterms:created>
  <dcterms:modified xsi:type="dcterms:W3CDTF">2022-09-24T10:19:46Z</dcterms:modified>
</cp:coreProperties>
</file>